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fontScale="90000"/>
          </a:bodyPr>
          <a:lstStyle/>
          <a:p>
            <a:pPr algn="l"/>
            <a:r>
              <a:rPr lang="en-US" dirty="0" smtClean="0"/>
              <a:t>Small Intestine</a:t>
            </a:r>
            <a:endParaRPr lang="en-GB" dirty="0"/>
          </a:p>
        </p:txBody>
      </p:sp>
      <p:sp>
        <p:nvSpPr>
          <p:cNvPr id="3" name="Subtitle 2"/>
          <p:cNvSpPr>
            <a:spLocks noGrp="1"/>
          </p:cNvSpPr>
          <p:nvPr>
            <p:ph type="subTitle" idx="1"/>
          </p:nvPr>
        </p:nvSpPr>
        <p:spPr>
          <a:xfrm>
            <a:off x="228600" y="990600"/>
            <a:ext cx="8686800" cy="5486400"/>
          </a:xfrm>
        </p:spPr>
        <p:txBody>
          <a:bodyPr>
            <a:normAutofit/>
          </a:bodyPr>
          <a:lstStyle/>
          <a:p>
            <a:pPr algn="just"/>
            <a:r>
              <a:rPr lang="en-US" sz="2800" dirty="0" smtClean="0"/>
              <a:t>-7m of length is the longest region of the alimentary tract</a:t>
            </a:r>
          </a:p>
          <a:p>
            <a:pPr algn="just"/>
            <a:r>
              <a:rPr lang="en-US" sz="2800" dirty="0" smtClean="0"/>
              <a:t>-anatomically in to three regions, duodenum, jejunum and ileum.</a:t>
            </a:r>
          </a:p>
          <a:p>
            <a:pPr algn="just"/>
            <a:r>
              <a:rPr lang="en-US" sz="2800" dirty="0" smtClean="0"/>
              <a:t>-it digests food material and absorbs end products of the digestive process..</a:t>
            </a:r>
          </a:p>
          <a:p>
            <a:pPr algn="just"/>
            <a:r>
              <a:rPr lang="en-US" sz="2800" dirty="0" smtClean="0"/>
              <a:t>-to perform its digestive functions, the first region of the small intestine, the duodenum, receives enzymes and alkaline buffer from the pancreas and bile from the liver, additionally, epithelial cells and glands of the mucosa contribute buffer and enzymes to facilitate digestion.</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200" dirty="0" smtClean="0"/>
              <a:t>Modifications of the luminal surface: </a:t>
            </a:r>
            <a:endParaRPr lang="en-GB" sz="3200" dirty="0"/>
          </a:p>
        </p:txBody>
      </p:sp>
      <p:sp>
        <p:nvSpPr>
          <p:cNvPr id="3" name="Content Placeholder 2"/>
          <p:cNvSpPr>
            <a:spLocks noGrp="1"/>
          </p:cNvSpPr>
          <p:nvPr>
            <p:ph idx="1"/>
          </p:nvPr>
        </p:nvSpPr>
        <p:spPr>
          <a:xfrm>
            <a:off x="304800" y="838200"/>
            <a:ext cx="8610600" cy="5715000"/>
          </a:xfrm>
        </p:spPr>
        <p:txBody>
          <a:bodyPr>
            <a:normAutofit lnSpcReduction="10000"/>
          </a:bodyPr>
          <a:lstStyle/>
          <a:p>
            <a:pPr algn="just">
              <a:buNone/>
            </a:pPr>
            <a:r>
              <a:rPr lang="en-US" sz="2800" dirty="0" smtClean="0"/>
              <a:t>The luminal surface of the small intestine is modified to increase its surface area, three types of modifications have been noted:</a:t>
            </a:r>
          </a:p>
          <a:p>
            <a:pPr algn="just">
              <a:buNone/>
            </a:pPr>
            <a:r>
              <a:rPr lang="en-US" sz="2800" b="1" dirty="0" smtClean="0"/>
              <a:t>1-Plicae circulars (Valves of Kerckring)</a:t>
            </a:r>
            <a:r>
              <a:rPr lang="en-US" sz="2800" dirty="0" smtClean="0"/>
              <a:t>, are transverse folds of the submucosa and mucosa that form semicircular to helical elevations. These are permanent fixtures of the duodenum and jejunum and end proximal half of the ileum, the increase the surface area by a factor of 2-3.</a:t>
            </a:r>
          </a:p>
          <a:p>
            <a:pPr algn="just">
              <a:buNone/>
            </a:pPr>
            <a:r>
              <a:rPr lang="en-US" sz="2800" dirty="0" smtClean="0"/>
              <a:t>2- </a:t>
            </a:r>
            <a:r>
              <a:rPr lang="en-US" sz="2800" b="1" dirty="0" smtClean="0"/>
              <a:t>Villi, are epithelial covered, </a:t>
            </a:r>
            <a:r>
              <a:rPr lang="en-US" sz="2800" dirty="0" smtClean="0"/>
              <a:t>finger- like or oak leaf- like protrusions of the lamina propria. The core of each villus contains capillaries loops, lymphatic channels and few smooth muscle fibers, embedded in loose c.t and rich in lymphatic cells. </a:t>
            </a:r>
            <a:r>
              <a:rPr lang="en-US" sz="2800" b="1" dirty="0" smtClean="0"/>
              <a:t>   </a:t>
            </a:r>
            <a:endParaRPr lang="en-GB"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609600"/>
            <a:ext cx="8686800" cy="5943600"/>
          </a:xfrm>
        </p:spPr>
        <p:txBody>
          <a:bodyPr>
            <a:normAutofit/>
          </a:bodyPr>
          <a:lstStyle/>
          <a:p>
            <a:pPr algn="just">
              <a:buNone/>
            </a:pPr>
            <a:r>
              <a:rPr lang="en-US" sz="2800" dirty="0" smtClean="0"/>
              <a:t>it are permanent structure, their numbers are greater duodenum than in the jejunum or the ileum. Villi increase surface area of the small intestine by a factor of 10.</a:t>
            </a:r>
          </a:p>
          <a:p>
            <a:pPr algn="just">
              <a:buNone/>
            </a:pPr>
            <a:r>
              <a:rPr lang="en-US" sz="2800" b="1" dirty="0" smtClean="0"/>
              <a:t>3-Microvilli,</a:t>
            </a:r>
            <a:r>
              <a:rPr lang="en-US" sz="2800" dirty="0" smtClean="0"/>
              <a:t> modifications of the apical plasma lemma of the epithelial cells covering the intestinal Villi, increase the surface area of small intestine by a factor of 20.</a:t>
            </a:r>
          </a:p>
          <a:p>
            <a:pPr algn="just">
              <a:buNone/>
            </a:pPr>
            <a:r>
              <a:rPr lang="en-US" sz="2800" dirty="0" smtClean="0"/>
              <a:t>Thus, the three types of intestinal surface modifications in crease the total surface area available of absorption of nutrients by a factor of 400-600. </a:t>
            </a:r>
            <a:endParaRPr lang="en-GB"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447800"/>
          </a:xfrm>
        </p:spPr>
        <p:txBody>
          <a:bodyPr/>
          <a:lstStyle/>
          <a:p>
            <a:r>
              <a:rPr lang="en-US" sz="4000" b="1">
                <a:solidFill>
                  <a:srgbClr val="FFFF99"/>
                </a:solidFill>
                <a:latin typeface="Arial" charset="0"/>
              </a:rPr>
              <a:t>Scanning view of the Small Intestine demonstrating Plicae Circularis</a:t>
            </a:r>
          </a:p>
        </p:txBody>
      </p:sp>
      <p:pic>
        <p:nvPicPr>
          <p:cNvPr id="11269" name="Picture 5" descr="jej02he"/>
          <p:cNvPicPr>
            <a:picLocks noChangeAspect="1" noChangeArrowheads="1"/>
          </p:cNvPicPr>
          <p:nvPr/>
        </p:nvPicPr>
        <p:blipFill>
          <a:blip r:embed="rId2"/>
          <a:srcRect/>
          <a:stretch>
            <a:fillRect/>
          </a:stretch>
        </p:blipFill>
        <p:spPr bwMode="auto">
          <a:xfrm>
            <a:off x="228600" y="990600"/>
            <a:ext cx="8305800" cy="580231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685800"/>
          </a:xfrm>
        </p:spPr>
        <p:txBody>
          <a:bodyPr>
            <a:normAutofit fontScale="90000"/>
          </a:bodyPr>
          <a:lstStyle/>
          <a:p>
            <a:r>
              <a:rPr lang="en-US" b="1">
                <a:solidFill>
                  <a:srgbClr val="FFFF99"/>
                </a:solidFill>
              </a:rPr>
              <a:t>High Power View of Villi </a:t>
            </a:r>
          </a:p>
        </p:txBody>
      </p:sp>
      <p:pic>
        <p:nvPicPr>
          <p:cNvPr id="18436" name="Picture 4" descr="duo20vg"/>
          <p:cNvPicPr>
            <a:picLocks noChangeAspect="1" noChangeArrowheads="1"/>
          </p:cNvPicPr>
          <p:nvPr/>
        </p:nvPicPr>
        <p:blipFill>
          <a:blip r:embed="rId2"/>
          <a:srcRect/>
          <a:stretch>
            <a:fillRect/>
          </a:stretch>
        </p:blipFill>
        <p:spPr bwMode="auto">
          <a:xfrm>
            <a:off x="457200" y="457200"/>
            <a:ext cx="8382000" cy="6400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Small Intestine</vt:lpstr>
      <vt:lpstr>Modifications of the luminal surface: </vt:lpstr>
      <vt:lpstr>Slide 3</vt:lpstr>
      <vt:lpstr>Scanning view of the Small Intestine demonstrating Plicae Circularis</vt:lpstr>
      <vt:lpstr>High Power View of Villi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Intestine</dc:title>
  <dc:creator>fteen</dc:creator>
  <cp:lastModifiedBy>Maher Fattouh</cp:lastModifiedBy>
  <cp:revision>1</cp:revision>
  <dcterms:created xsi:type="dcterms:W3CDTF">2006-08-16T00:00:00Z</dcterms:created>
  <dcterms:modified xsi:type="dcterms:W3CDTF">2019-01-08T19:01:08Z</dcterms:modified>
</cp:coreProperties>
</file>